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9"/>
  </p:notesMasterIdLst>
  <p:handoutMasterIdLst>
    <p:handoutMasterId r:id="rId40"/>
  </p:handoutMasterIdLst>
  <p:sldIdLst>
    <p:sldId id="394" r:id="rId4"/>
    <p:sldId id="633" r:id="rId5"/>
    <p:sldId id="634" r:id="rId6"/>
    <p:sldId id="635" r:id="rId7"/>
    <p:sldId id="636" r:id="rId8"/>
    <p:sldId id="637" r:id="rId9"/>
    <p:sldId id="638" r:id="rId10"/>
    <p:sldId id="639" r:id="rId11"/>
    <p:sldId id="640" r:id="rId12"/>
    <p:sldId id="641" r:id="rId13"/>
    <p:sldId id="642" r:id="rId14"/>
    <p:sldId id="643" r:id="rId15"/>
    <p:sldId id="644" r:id="rId16"/>
    <p:sldId id="645" r:id="rId17"/>
    <p:sldId id="646" r:id="rId18"/>
    <p:sldId id="647" r:id="rId19"/>
    <p:sldId id="648" r:id="rId20"/>
    <p:sldId id="649" r:id="rId21"/>
    <p:sldId id="650" r:id="rId22"/>
    <p:sldId id="651" r:id="rId23"/>
    <p:sldId id="652" r:id="rId24"/>
    <p:sldId id="653" r:id="rId25"/>
    <p:sldId id="654" r:id="rId26"/>
    <p:sldId id="655" r:id="rId27"/>
    <p:sldId id="656" r:id="rId28"/>
    <p:sldId id="657" r:id="rId29"/>
    <p:sldId id="658" r:id="rId30"/>
    <p:sldId id="659" r:id="rId31"/>
    <p:sldId id="660" r:id="rId32"/>
    <p:sldId id="661" r:id="rId33"/>
    <p:sldId id="662" r:id="rId34"/>
    <p:sldId id="663" r:id="rId35"/>
    <p:sldId id="664" r:id="rId36"/>
    <p:sldId id="499" r:id="rId37"/>
    <p:sldId id="665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419"/>
    <a:srgbClr val="D9D5C7"/>
    <a:srgbClr val="FF4600"/>
    <a:srgbClr val="FF6757"/>
    <a:srgbClr val="FFCCCC"/>
    <a:srgbClr val="FFFFFF"/>
    <a:srgbClr val="F9FAAB"/>
    <a:srgbClr val="E85C0E"/>
    <a:srgbClr val="F9F0AB"/>
    <a:srgbClr val="F9E6A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9" autoAdjust="0"/>
    <p:restoredTop sz="94660" autoAdjust="0"/>
  </p:normalViewPr>
  <p:slideViewPr>
    <p:cSldViewPr>
      <p:cViewPr varScale="1">
        <p:scale>
          <a:sx n="69" d="100"/>
          <a:sy n="69" d="100"/>
        </p:scale>
        <p:origin x="-332" y="-8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9/18/2015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29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21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45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10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24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4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093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18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442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1484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9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5.png"/><Relationship Id="rId17" Type="http://schemas.openxmlformats.org/officeDocument/2006/relationships/hyperlink" Target="https://softuni.bg/courses/teamwork-and-personal-skills/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7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23" Type="http://schemas.openxmlformats.org/officeDocument/2006/relationships/image" Target="../media/image50.png"/><Relationship Id="rId10" Type="http://schemas.openxmlformats.org/officeDocument/2006/relationships/image" Target="../media/image44.png"/><Relationship Id="rId19" Type="http://schemas.openxmlformats.org/officeDocument/2006/relationships/image" Target="../media/image48.png"/><Relationship Id="rId4" Type="http://schemas.openxmlformats.org/officeDocument/2006/relationships/image" Target="../media/image41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6.png"/><Relationship Id="rId22" Type="http://schemas.openxmlformats.org/officeDocument/2006/relationships/hyperlink" Target="http://www.milestonesys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11353" y="657248"/>
            <a:ext cx="7915742" cy="16287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Writing </a:t>
            </a:r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a Cover 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Letter</a:t>
            </a:r>
            <a:endParaRPr lang="en-US" sz="6000" dirty="0">
              <a:solidFill>
                <a:srgbClr val="F3BE60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11353" y="2403451"/>
            <a:ext cx="7884200" cy="1327287"/>
          </a:xfrm>
        </p:spPr>
        <p:txBody>
          <a:bodyPr>
            <a:normAutofit/>
          </a:bodyPr>
          <a:lstStyle/>
          <a:p>
            <a:r>
              <a:rPr lang="en-US" dirty="0"/>
              <a:t>Good Practices </a:t>
            </a:r>
            <a:r>
              <a:rPr lang="en-US" dirty="0" smtClean="0"/>
              <a:t>&amp;</a:t>
            </a:r>
            <a:br>
              <a:rPr lang="en-US" dirty="0" smtClean="0"/>
            </a:br>
            <a:r>
              <a:rPr lang="en-US" dirty="0" smtClean="0"/>
              <a:t>Common Mistakes 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230233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0574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7" name="Picture 5" descr="http://i.ehow.co.uk/images/a07/78/dt/make-good-application-letter-800x800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7666" y="4800600"/>
            <a:ext cx="1958076" cy="1371600"/>
          </a:xfrm>
          <a:prstGeom prst="roundRect">
            <a:avLst>
              <a:gd name="adj" fmla="val 3120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primermagazine.com/wp-content/uploads/2012/06/CoverLetter/CoverLetter_Feature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>
            <a:off x="8509948" y="4800600"/>
            <a:ext cx="2934506" cy="1371600"/>
          </a:xfrm>
          <a:prstGeom prst="roundRect">
            <a:avLst>
              <a:gd name="adj" fmla="val 3120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8812" y="3583771"/>
            <a:ext cx="2358616" cy="25884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4536776" y="3453510"/>
            <a:ext cx="2498749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Teamwork </a:t>
            </a: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</a:t>
            </a:r>
            <a:endParaRPr lang="bg-BG" b="1" spc="50" dirty="0" smtClean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Personal Skills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It </a:t>
            </a:r>
            <a:r>
              <a:rPr lang="en-US" dirty="0"/>
              <a:t>is always worth to send a </a:t>
            </a:r>
            <a:r>
              <a:rPr lang="en-US" dirty="0" smtClean="0"/>
              <a:t>well-prepared and impressive </a:t>
            </a:r>
            <a:r>
              <a:rPr lang="en-US" dirty="0"/>
              <a:t>cover </a:t>
            </a:r>
            <a:r>
              <a:rPr lang="en-US" dirty="0" smtClean="0"/>
              <a:t>letter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Unique</a:t>
            </a:r>
            <a:r>
              <a:rPr lang="en-US" dirty="0" smtClean="0"/>
              <a:t>, especially </a:t>
            </a:r>
            <a:r>
              <a:rPr lang="en-US" dirty="0"/>
              <a:t>written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exactly this company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exactly this job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position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Never </a:t>
            </a:r>
            <a:r>
              <a:rPr lang="en-US" dirty="0"/>
              <a:t>"</a:t>
            </a:r>
            <a:r>
              <a:rPr lang="en-US" dirty="0" smtClean="0"/>
              <a:t>reuse" </a:t>
            </a:r>
            <a:r>
              <a:rPr lang="en-US" dirty="0"/>
              <a:t>your cover </a:t>
            </a:r>
            <a:r>
              <a:rPr lang="en-US" dirty="0" smtClean="0"/>
              <a:t>letters!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great cover </a:t>
            </a:r>
            <a:r>
              <a:rPr lang="en-US" dirty="0"/>
              <a:t>letter for certain company and job position is </a:t>
            </a:r>
            <a:r>
              <a:rPr lang="en-US" dirty="0" smtClean="0"/>
              <a:t>bad for </a:t>
            </a:r>
            <a:r>
              <a:rPr lang="en-US" dirty="0"/>
              <a:t>another </a:t>
            </a:r>
            <a:r>
              <a:rPr lang="en-US" dirty="0" smtClean="0"/>
              <a:t>company / position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 Letters: Remember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20634936">
            <a:off x="8420016" y="5515470"/>
            <a:ext cx="2986715" cy="707886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Uniqueness!</a:t>
            </a:r>
            <a:endParaRPr lang="en-US" sz="4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728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If </a:t>
            </a:r>
            <a:r>
              <a:rPr lang="en-US" dirty="0"/>
              <a:t>you apply for a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second time </a:t>
            </a:r>
            <a:r>
              <a:rPr lang="en-US" dirty="0"/>
              <a:t>in given </a:t>
            </a:r>
            <a:r>
              <a:rPr lang="en-US" dirty="0" smtClean="0"/>
              <a:t>company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Be </a:t>
            </a:r>
            <a:r>
              <a:rPr lang="en-US" dirty="0"/>
              <a:t>sure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rewrite your cover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letter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Most </a:t>
            </a:r>
            <a:r>
              <a:rPr lang="en-US" dirty="0"/>
              <a:t>good companies will disregard your </a:t>
            </a:r>
            <a:r>
              <a:rPr lang="en-US" dirty="0" smtClean="0"/>
              <a:t> application when you reuse the cover letter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/>
              <a:t>same cover letter means that </a:t>
            </a:r>
            <a:endParaRPr lang="en-US" dirty="0" smtClean="0"/>
          </a:p>
          <a:p>
            <a:pPr lvl="2">
              <a:lnSpc>
                <a:spcPct val="110000"/>
              </a:lnSpc>
            </a:pPr>
            <a:r>
              <a:rPr lang="en-US" dirty="0" smtClean="0"/>
              <a:t>Your </a:t>
            </a:r>
            <a:r>
              <a:rPr lang="en-US" dirty="0"/>
              <a:t>motivation </a:t>
            </a:r>
            <a:r>
              <a:rPr lang="en-US" dirty="0" smtClean="0"/>
              <a:t>has </a:t>
            </a:r>
            <a:r>
              <a:rPr lang="en-US" dirty="0"/>
              <a:t>not </a:t>
            </a:r>
            <a:r>
              <a:rPr lang="en-US" dirty="0" smtClean="0"/>
              <a:t>changed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Your </a:t>
            </a:r>
            <a:r>
              <a:rPr lang="en-US" dirty="0"/>
              <a:t>qualification is not </a:t>
            </a:r>
            <a:r>
              <a:rPr lang="en-US" dirty="0" smtClean="0"/>
              <a:t>changed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They should reject you again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 Letters: </a:t>
            </a:r>
            <a:r>
              <a:rPr lang="en-US" dirty="0" smtClean="0"/>
              <a:t>Beware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318757" y="5105400"/>
            <a:ext cx="2185855" cy="1118255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pPr algn="ctr">
              <a:lnSpc>
                <a:spcPts val="4000"/>
              </a:lnSpc>
            </a:pPr>
            <a:r>
              <a:rPr lang="en-US" sz="4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Never</a:t>
            </a:r>
            <a:br>
              <a:rPr lang="en-US" sz="4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0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reuse CL!</a:t>
            </a:r>
            <a:endParaRPr lang="en-US" sz="4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173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Be sure that the HR professionals will try to find </a:t>
            </a:r>
            <a:r>
              <a:rPr lang="en-US" dirty="0" smtClean="0"/>
              <a:t>all the information about you they can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</a:t>
            </a:r>
            <a:r>
              <a:rPr lang="en-US" dirty="0"/>
              <a:t>will search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Google </a:t>
            </a:r>
            <a:r>
              <a:rPr lang="en-US" dirty="0"/>
              <a:t>about </a:t>
            </a:r>
            <a:r>
              <a:rPr lang="en-US" dirty="0" smtClean="0"/>
              <a:t>you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will </a:t>
            </a:r>
            <a:r>
              <a:rPr lang="en-US" dirty="0"/>
              <a:t>try to find your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Facebook </a:t>
            </a:r>
            <a:r>
              <a:rPr lang="en-US" dirty="0" smtClean="0"/>
              <a:t>profile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</a:t>
            </a:r>
            <a:r>
              <a:rPr lang="en-US" dirty="0"/>
              <a:t>will try to find information about you from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current/past employers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Recruiters Will Research You!</a:t>
            </a:r>
            <a:endParaRPr lang="en-US" dirty="0"/>
          </a:p>
        </p:txBody>
      </p:sp>
      <p:pic>
        <p:nvPicPr>
          <p:cNvPr id="2050" name="Picture 2" descr="http://www.syblue.com/images/Pic-TalentPo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1812" y="4724400"/>
            <a:ext cx="1905000" cy="1564822"/>
          </a:xfrm>
          <a:prstGeom prst="roundRect">
            <a:avLst>
              <a:gd name="adj" fmla="val 9078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lmi.org/images/services-(2)/organizational-improvement/talent01.asp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7134" y="4724400"/>
            <a:ext cx="2867279" cy="1564822"/>
          </a:xfrm>
          <a:prstGeom prst="roundRect">
            <a:avLst>
              <a:gd name="adj" fmla="val 9078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 rot="20733447">
            <a:off x="2100753" y="5299613"/>
            <a:ext cx="1770998" cy="584775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32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Research</a:t>
            </a:r>
            <a:endParaRPr lang="en-US" sz="36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024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HR professionals never forget </a:t>
            </a:r>
            <a:r>
              <a:rPr lang="en-US" dirty="0"/>
              <a:t>if you had ever sent a bad job </a:t>
            </a:r>
            <a:r>
              <a:rPr lang="en-US" dirty="0" smtClean="0"/>
              <a:t>application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They </a:t>
            </a:r>
            <a:r>
              <a:rPr lang="en-US" dirty="0"/>
              <a:t>will find you, be </a:t>
            </a:r>
            <a:r>
              <a:rPr lang="en-US" dirty="0" smtClean="0"/>
              <a:t>sure!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That’s </a:t>
            </a:r>
            <a:r>
              <a:rPr lang="en-US" dirty="0"/>
              <a:t>why you should always carefully prepare your </a:t>
            </a:r>
            <a:r>
              <a:rPr lang="en-US" dirty="0" smtClean="0"/>
              <a:t>job application </a:t>
            </a:r>
            <a:r>
              <a:rPr lang="en-US" dirty="0"/>
              <a:t>before sending </a:t>
            </a:r>
            <a:r>
              <a:rPr lang="en-US" dirty="0" smtClean="0"/>
              <a:t>it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Think </a:t>
            </a:r>
            <a:r>
              <a:rPr lang="en-US" dirty="0"/>
              <a:t>a bit how to </a:t>
            </a:r>
            <a:r>
              <a:rPr lang="en-US" dirty="0" smtClean="0"/>
              <a:t>proceed the next time</a:t>
            </a:r>
            <a:br>
              <a:rPr lang="en-US" dirty="0" smtClean="0"/>
            </a:br>
            <a:r>
              <a:rPr lang="en-US" dirty="0" smtClean="0"/>
              <a:t>when </a:t>
            </a:r>
            <a:r>
              <a:rPr lang="en-US" dirty="0"/>
              <a:t>you apply for a </a:t>
            </a:r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Recruiters Will Research </a:t>
            </a:r>
            <a:r>
              <a:rPr lang="en-US" dirty="0" smtClean="0"/>
              <a:t>You (</a:t>
            </a:r>
            <a:r>
              <a:rPr lang="en-US" dirty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074" name="Picture 2" descr="research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1412" y="453615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21324334">
            <a:off x="6111460" y="5228925"/>
            <a:ext cx="3634906" cy="646331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36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Bad Application?</a:t>
            </a:r>
            <a:endParaRPr lang="en-US" sz="40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348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2412" y="1600200"/>
            <a:ext cx="9144000" cy="914398"/>
          </a:xfrm>
        </p:spPr>
        <p:txBody>
          <a:bodyPr/>
          <a:lstStyle/>
          <a:p>
            <a:pPr>
              <a:lnSpc>
                <a:spcPts val="5500"/>
              </a:lnSpc>
            </a:pPr>
            <a:r>
              <a:rPr lang="en-US" dirty="0" smtClean="0"/>
              <a:t>Template-Based Cover Letters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389812" y="3152438"/>
            <a:ext cx="2177394" cy="2714960"/>
            <a:chOff x="6096000" y="3814597"/>
            <a:chExt cx="1720194" cy="2257756"/>
          </a:xfrm>
        </p:grpSpPr>
        <p:pic>
          <p:nvPicPr>
            <p:cNvPr id="1028" name="Picture 4" descr="http://blog.biguniverse.com/wp-content/uploads/2010/12/Santa-letter-template.jp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814597"/>
              <a:ext cx="1720194" cy="2257756"/>
            </a:xfrm>
            <a:prstGeom prst="roundRect">
              <a:avLst>
                <a:gd name="adj" fmla="val 7809"/>
              </a:avLst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 rot="21117724">
              <a:off x="6423840" y="4459690"/>
              <a:ext cx="970476" cy="895813"/>
            </a:xfrm>
            <a:prstGeom prst="rect">
              <a:avLst/>
            </a:prstGeom>
          </p:spPr>
          <p:txBody>
            <a:bodyPr wrap="none">
              <a:spAutoFit/>
              <a:scene3d>
                <a:camera prst="perspectiveHeroicExtremeLeftFacing"/>
                <a:lightRig rig="threePt" dir="t"/>
              </a:scene3d>
            </a:bodyPr>
            <a:lstStyle/>
            <a:p>
              <a:r>
                <a:rPr lang="en-US" sz="3200" b="1" spc="50" dirty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Cover</a:t>
              </a:r>
            </a:p>
            <a:p>
              <a:r>
                <a:rPr lang="en-US" sz="3200" b="1" spc="50" dirty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Letter</a:t>
              </a:r>
              <a:endParaRPr lang="en-US" sz="36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458915" y="3152438"/>
            <a:ext cx="3673095" cy="2714962"/>
            <a:chOff x="1294353" y="3814597"/>
            <a:chExt cx="2901835" cy="2257758"/>
          </a:xfrm>
        </p:grpSpPr>
        <p:pic>
          <p:nvPicPr>
            <p:cNvPr id="1030" name="Picture 6" descr="http://www.vision-resume.com/images/dirtyresume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3814597"/>
              <a:ext cx="2900788" cy="2257758"/>
            </a:xfrm>
            <a:prstGeom prst="roundRect">
              <a:avLst>
                <a:gd name="adj" fmla="val 7809"/>
              </a:avLst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 rot="1140772">
              <a:off x="1294353" y="5256971"/>
              <a:ext cx="1807546" cy="584775"/>
            </a:xfrm>
            <a:prstGeom prst="rect">
              <a:avLst/>
            </a:prstGeom>
          </p:spPr>
          <p:txBody>
            <a:bodyPr wrap="none">
              <a:spAutoFit/>
              <a:scene3d>
                <a:camera prst="perspectiveHeroicExtremeLeftFacing"/>
                <a:lightRig rig="threePt" dir="t"/>
              </a:scene3d>
            </a:bodyPr>
            <a:lstStyle/>
            <a:p>
              <a:r>
                <a:rPr lang="en-US" sz="3200" b="1" spc="50" dirty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Template</a:t>
              </a:r>
              <a:endParaRPr lang="en-US" sz="36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200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/>
              <a:t>best </a:t>
            </a:r>
            <a:r>
              <a:rPr lang="en-US" dirty="0" smtClean="0"/>
              <a:t>way </a:t>
            </a:r>
            <a:r>
              <a:rPr lang="en-US" dirty="0"/>
              <a:t>to guarantee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failure</a:t>
            </a:r>
            <a:r>
              <a:rPr lang="en-US" dirty="0"/>
              <a:t> </a:t>
            </a:r>
            <a:r>
              <a:rPr lang="en-US" dirty="0" smtClean="0"/>
              <a:t>when applying for a job is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To </a:t>
            </a:r>
            <a:r>
              <a:rPr lang="en-US" dirty="0"/>
              <a:t>use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template-based cover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letter</a:t>
            </a:r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Don't copy / paste!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Once </a:t>
            </a:r>
            <a:r>
              <a:rPr lang="en-US" dirty="0"/>
              <a:t>we received a really </a:t>
            </a:r>
            <a:r>
              <a:rPr lang="en-US" dirty="0" smtClean="0"/>
              <a:t>"nice" </a:t>
            </a:r>
            <a:r>
              <a:rPr lang="en-US" dirty="0"/>
              <a:t>cover </a:t>
            </a:r>
            <a:r>
              <a:rPr lang="en-US" dirty="0" smtClean="0"/>
              <a:t>letter: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Template-Based Cover Letters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09612" y="4267200"/>
            <a:ext cx="107188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“Dear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Employer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would like to apply for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Company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because I am skillful and highly enthusiastic candidate. I want to grow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Company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to improve my knowledge and skills. </a:t>
            </a:r>
            <a:r>
              <a:rPr lang="en-US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company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is the best and I want to be part of it. I am hard worker and I am sure I will help your business to grow.”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720285" y="2108496"/>
            <a:ext cx="1708127" cy="1676402"/>
            <a:chOff x="6905176" y="2743198"/>
            <a:chExt cx="1708127" cy="1676402"/>
          </a:xfrm>
        </p:grpSpPr>
        <p:sp>
          <p:nvSpPr>
            <p:cNvPr id="10" name="Rounded Rectangle 9"/>
            <p:cNvSpPr/>
            <p:nvPr/>
          </p:nvSpPr>
          <p:spPr>
            <a:xfrm>
              <a:off x="6963135" y="2743198"/>
              <a:ext cx="1650168" cy="1676402"/>
            </a:xfrm>
            <a:prstGeom prst="roundRect">
              <a:avLst/>
            </a:prstGeom>
            <a:solidFill>
              <a:schemeClr val="accent6">
                <a:alpha val="3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21324334">
              <a:off x="6905176" y="3785079"/>
              <a:ext cx="1689886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perspectiveHeroicExtremeLeftFacing"/>
                <a:lightRig rig="threePt" dir="t"/>
              </a:scene3d>
            </a:bodyPr>
            <a:lstStyle/>
            <a:p>
              <a:r>
                <a:rPr lang="en-US" sz="2800" b="1" spc="50" dirty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Bad idea!</a:t>
              </a:r>
              <a:endParaRPr lang="en-US" sz="32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2" name="Picture 2" descr="cancel, close, cross, delete, exit, no, remov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4100" y="2959099"/>
              <a:ext cx="800100" cy="800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757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Phrases like 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Your Company</a:t>
            </a:r>
            <a:r>
              <a:rPr lang="en-US" dirty="0"/>
              <a:t>” are always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evil</a:t>
            </a:r>
            <a:r>
              <a:rPr lang="en-US" dirty="0"/>
              <a:t>!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When you copy / paste the cover letter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say nothing about why you want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exactly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this position</a:t>
            </a:r>
            <a:r>
              <a:rPr lang="en-US" dirty="0" smtClean="0"/>
              <a:t>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exactly this company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How your experience in the past will help you do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exactly this job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Why you really match the requirements from the job offer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Once we received a cover letter starting with “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Dear …</a:t>
            </a:r>
            <a:r>
              <a:rPr lang="en-US" dirty="0" smtClean="0"/>
              <a:t>” (with dots left from the template!)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Template-Based Cover Letters (2)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675812" y="1523998"/>
            <a:ext cx="1708127" cy="1676402"/>
            <a:chOff x="6905176" y="2743198"/>
            <a:chExt cx="1708127" cy="1676402"/>
          </a:xfrm>
        </p:grpSpPr>
        <p:sp>
          <p:nvSpPr>
            <p:cNvPr id="8" name="Rounded Rectangle 7"/>
            <p:cNvSpPr/>
            <p:nvPr/>
          </p:nvSpPr>
          <p:spPr>
            <a:xfrm>
              <a:off x="6963135" y="2743198"/>
              <a:ext cx="1650168" cy="1676402"/>
            </a:xfrm>
            <a:prstGeom prst="roundRect">
              <a:avLst/>
            </a:prstGeom>
            <a:solidFill>
              <a:schemeClr val="accent6">
                <a:alpha val="3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21324334">
              <a:off x="6905176" y="3785079"/>
              <a:ext cx="1689886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perspectiveHeroicExtremeLeftFacing"/>
                <a:lightRig rig="threePt" dir="t"/>
              </a:scene3d>
            </a:bodyPr>
            <a:lstStyle/>
            <a:p>
              <a:r>
                <a:rPr lang="en-US" sz="2800" b="1" spc="50" dirty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Bad idea!</a:t>
              </a:r>
              <a:endParaRPr lang="en-US" sz="32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0" name="Picture 2" descr="cancel, close, cross, delete, exit, no, remov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4100" y="2959099"/>
              <a:ext cx="800100" cy="800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964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2715904"/>
            <a:ext cx="7924800" cy="160019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dirty="0" smtClean="0"/>
              <a:t>How to Write a</a:t>
            </a:r>
            <a:br>
              <a:rPr lang="en-US" dirty="0" smtClean="0"/>
            </a:br>
            <a:r>
              <a:rPr lang="en-US" dirty="0" smtClean="0"/>
              <a:t>Good Cover Letter?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9694" y="4624637"/>
            <a:ext cx="2590800" cy="170417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http://i3.squidoocdn.com/resize/squidoo_images/-1/lens17579925_1297510802writing-a-good-cover-let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2649" y="4647383"/>
            <a:ext cx="1705161" cy="1705161"/>
          </a:xfrm>
          <a:prstGeom prst="roundRect">
            <a:avLst>
              <a:gd name="adj" fmla="val 90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1180" y="579703"/>
            <a:ext cx="2274632" cy="188225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 descr="http://img.ehow.com/article-page-main/ehow-uk/images/a05/tf/vf/write-good-cv-cover-letter-800x8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6812" y="861762"/>
            <a:ext cx="1636565" cy="1600199"/>
          </a:xfrm>
          <a:prstGeom prst="roundRect">
            <a:avLst>
              <a:gd name="adj" fmla="val 776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 rot="21324334">
            <a:off x="4820201" y="1483775"/>
            <a:ext cx="1834156" cy="584775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32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Good CL?</a:t>
            </a:r>
            <a:endParaRPr lang="en-US" sz="36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107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good cover letter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Shows that you apply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exactly for this company</a:t>
            </a:r>
            <a:r>
              <a:rPr lang="en-US" dirty="0" smtClean="0"/>
              <a:t>, not some other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You want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this particular company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this particular position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Not just looking for some job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Shows you have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clear idea of the position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What your future responsibilities will be, etc.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Your skills match the requirements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have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great motivation </a:t>
            </a:r>
            <a:r>
              <a:rPr lang="en-US" dirty="0" smtClean="0"/>
              <a:t>for this job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Good Cover Letter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675812" y="3429000"/>
            <a:ext cx="1644763" cy="1676402"/>
            <a:chOff x="7270637" y="2260600"/>
            <a:chExt cx="1644763" cy="1676402"/>
          </a:xfrm>
        </p:grpSpPr>
        <p:sp>
          <p:nvSpPr>
            <p:cNvPr id="6" name="Rounded Rectangle 5"/>
            <p:cNvSpPr/>
            <p:nvPr/>
          </p:nvSpPr>
          <p:spPr>
            <a:xfrm>
              <a:off x="7270637" y="2260600"/>
              <a:ext cx="1644763" cy="1676402"/>
            </a:xfrm>
            <a:prstGeom prst="roundRect">
              <a:avLst/>
            </a:prstGeom>
            <a:solidFill>
              <a:schemeClr val="accent6">
                <a:alpha val="3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22" name="Picture 2" descr="accept, accord, check, correct, green, ok, success, yes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798" y="2362200"/>
              <a:ext cx="1066802" cy="1066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 rot="21324334">
              <a:off x="7324590" y="3302481"/>
              <a:ext cx="1460656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perspectiveHeroicExtremeLeftFacing"/>
                <a:lightRig rig="threePt" dir="t"/>
              </a:scene3d>
            </a:bodyPr>
            <a:lstStyle/>
            <a:p>
              <a:r>
                <a:rPr lang="en-US" sz="2800" b="1" spc="50" dirty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Good CL</a:t>
              </a:r>
              <a:endParaRPr lang="en-US" sz="32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686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Good cover letter writers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first carefully read</a:t>
            </a:r>
          </a:p>
          <a:p>
            <a:pPr lvl="1"/>
            <a:r>
              <a:rPr lang="en-US" dirty="0" smtClean="0"/>
              <a:t>About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offered position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/>
            <a:r>
              <a:rPr lang="en-US" dirty="0"/>
              <a:t>The detailed job description</a:t>
            </a:r>
          </a:p>
          <a:p>
            <a:pPr lvl="2"/>
            <a:r>
              <a:rPr lang="en-US" dirty="0" smtClean="0"/>
              <a:t>The </a:t>
            </a:r>
            <a:r>
              <a:rPr lang="en-US" dirty="0"/>
              <a:t>requirements stated in the job </a:t>
            </a:r>
            <a:r>
              <a:rPr lang="en-US" dirty="0" smtClean="0"/>
              <a:t>offer</a:t>
            </a:r>
          </a:p>
          <a:p>
            <a:pPr lvl="1"/>
            <a:r>
              <a:rPr lang="en-US" dirty="0"/>
              <a:t>About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company</a:t>
            </a:r>
            <a:endParaRPr lang="en-US" dirty="0" smtClean="0"/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Hint</a:t>
            </a:r>
            <a:r>
              <a:rPr lang="en-US" dirty="0" smtClean="0"/>
              <a:t>: write </a:t>
            </a:r>
            <a:r>
              <a:rPr lang="en-US" dirty="0"/>
              <a:t>1-2 sentences </a:t>
            </a:r>
            <a:r>
              <a:rPr lang="en-US" dirty="0" smtClean="0"/>
              <a:t>for each requirement</a:t>
            </a:r>
          </a:p>
          <a:p>
            <a:pPr lvl="1"/>
            <a:r>
              <a:rPr lang="en-US" dirty="0" smtClean="0"/>
              <a:t>Not directly following the job description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 exactly in the </a:t>
            </a:r>
            <a:r>
              <a:rPr lang="en-US" dirty="0"/>
              <a:t>order </a:t>
            </a:r>
            <a:r>
              <a:rPr lang="en-US" dirty="0" smtClean="0"/>
              <a:t>as in </a:t>
            </a:r>
            <a:r>
              <a:rPr lang="en-US" dirty="0"/>
              <a:t>the job </a:t>
            </a:r>
            <a:r>
              <a:rPr lang="en-US" dirty="0" smtClean="0"/>
              <a:t>offer</a:t>
            </a:r>
          </a:p>
          <a:p>
            <a:pPr lvl="1"/>
            <a:r>
              <a:rPr lang="en-US" dirty="0" smtClean="0"/>
              <a:t>Not exactly with the same words and phrases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What is a Good Cover Letter?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599612" y="1600200"/>
            <a:ext cx="1644763" cy="1676402"/>
            <a:chOff x="7270637" y="2260600"/>
            <a:chExt cx="1644763" cy="1676402"/>
          </a:xfrm>
        </p:grpSpPr>
        <p:sp>
          <p:nvSpPr>
            <p:cNvPr id="7" name="Rounded Rectangle 6"/>
            <p:cNvSpPr/>
            <p:nvPr/>
          </p:nvSpPr>
          <p:spPr>
            <a:xfrm>
              <a:off x="7270637" y="2260600"/>
              <a:ext cx="1644763" cy="1676402"/>
            </a:xfrm>
            <a:prstGeom prst="roundRect">
              <a:avLst/>
            </a:prstGeom>
            <a:solidFill>
              <a:schemeClr val="accent6">
                <a:alpha val="3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accept, accord, check, correct, green, ok, success, yes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798" y="2362200"/>
              <a:ext cx="1066802" cy="1066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 rot="21324334">
              <a:off x="7324590" y="3302481"/>
              <a:ext cx="1460656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perspectiveHeroicExtremeLeftFacing"/>
                <a:lightRig rig="threePt" dir="t"/>
              </a:scene3d>
            </a:bodyPr>
            <a:lstStyle/>
            <a:p>
              <a:r>
                <a:rPr lang="en-US" sz="2800" b="1" spc="50" dirty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Good CL</a:t>
              </a:r>
              <a:endParaRPr lang="en-US" sz="32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931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life-success-secrets.com/images/success-secrets-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89316" y="1524000"/>
            <a:ext cx="1856231" cy="2209800"/>
          </a:xfrm>
          <a:prstGeom prst="roundRect">
            <a:avLst>
              <a:gd name="adj" fmla="val 4497"/>
            </a:avLst>
          </a:prstGeom>
          <a:noFill/>
          <a:ln>
            <a:solidFill>
              <a:schemeClr val="accent4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Secrets of Successful Cover </a:t>
            </a:r>
            <a:r>
              <a:rPr lang="en-US" dirty="0" smtClean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Letter</a:t>
            </a:r>
            <a:endParaRPr lang="en-US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4696257" y="5785644"/>
            <a:ext cx="3657600" cy="578882"/>
          </a:xfrm>
          <a:prstGeom prst="wedgeRoundRectCallout">
            <a:avLst>
              <a:gd name="adj1" fmla="val -62532"/>
              <a:gd name="adj2" fmla="val -36563"/>
              <a:gd name="adj3" fmla="val 1666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design / layout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4890622" y="4956422"/>
            <a:ext cx="3691835" cy="578882"/>
          </a:xfrm>
          <a:prstGeom prst="wedgeRoundRectCallout">
            <a:avLst>
              <a:gd name="adj1" fmla="val -63491"/>
              <a:gd name="adj2" fmla="val -17868"/>
              <a:gd name="adj3" fmla="val 1666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your own words!</a:t>
            </a:r>
            <a:endParaRPr lang="en-US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531812" y="1350490"/>
            <a:ext cx="1954645" cy="578882"/>
          </a:xfrm>
          <a:prstGeom prst="wedgeRoundRectCallout">
            <a:avLst>
              <a:gd name="adj1" fmla="val 33857"/>
              <a:gd name="adj2" fmla="val 118885"/>
              <a:gd name="adj3" fmla="val 1666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4532113" y="4145518"/>
            <a:ext cx="4214488" cy="578882"/>
          </a:xfrm>
          <a:prstGeom prst="wedgeRoundRectCallout">
            <a:avLst>
              <a:gd name="adj1" fmla="val -60406"/>
              <a:gd name="adj2" fmla="val 21550"/>
              <a:gd name="adj3" fmla="val 1666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Match the requirements</a:t>
            </a:r>
            <a:endParaRPr lang="en-US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6688" y="2547304"/>
            <a:ext cx="2803769" cy="4300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ounded Rectangular Callout 18"/>
          <p:cNvSpPr/>
          <p:nvPr/>
        </p:nvSpPr>
        <p:spPr>
          <a:xfrm>
            <a:off x="3934257" y="3334614"/>
            <a:ext cx="5334000" cy="578882"/>
          </a:xfrm>
          <a:prstGeom prst="wedgeRoundRectCallout">
            <a:avLst>
              <a:gd name="adj1" fmla="val -59093"/>
              <a:gd name="adj2" fmla="val 39455"/>
              <a:gd name="adj3" fmla="val 1666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 what the employer wants!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3781857" y="2514600"/>
            <a:ext cx="5116680" cy="578882"/>
          </a:xfrm>
          <a:prstGeom prst="wedgeRoundRectCallout">
            <a:avLst>
              <a:gd name="adj1" fmla="val -61005"/>
              <a:gd name="adj2" fmla="val 52085"/>
              <a:gd name="adj3" fmla="val 1666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Explain </a:t>
            </a: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you 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have the </a:t>
            </a: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skills</a:t>
            </a:r>
            <a:endParaRPr lang="en-US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ounded Rectangular Callout 20"/>
          <p:cNvSpPr/>
          <p:nvPr/>
        </p:nvSpPr>
        <p:spPr>
          <a:xfrm>
            <a:off x="3477057" y="1707118"/>
            <a:ext cx="4219327" cy="578882"/>
          </a:xfrm>
          <a:prstGeom prst="wedgeRoundRectCallout">
            <a:avLst>
              <a:gd name="adj1" fmla="val -66846"/>
              <a:gd name="adj2" fmla="val 64385"/>
              <a:gd name="adj3" fmla="val 1666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Demonstrate motivation!</a:t>
            </a:r>
          </a:p>
        </p:txBody>
      </p:sp>
      <p:pic>
        <p:nvPicPr>
          <p:cNvPr id="10" name="Picture 2" descr="http://blog.doostang.com/wp-content/uploads/2010/01/cover-lett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4925045"/>
            <a:ext cx="2174535" cy="1439481"/>
          </a:xfrm>
          <a:prstGeom prst="roundRect">
            <a:avLst>
              <a:gd name="adj" fmla="val 4497"/>
            </a:avLst>
          </a:prstGeom>
          <a:noFill/>
          <a:ln>
            <a:solidFill>
              <a:schemeClr val="accent4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0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752600"/>
            <a:ext cx="11804822" cy="49688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You could write for example</a:t>
            </a:r>
            <a:r>
              <a:rPr lang="en-US" sz="3200" dirty="0" smtClean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3000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3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3000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dirty="0" smtClean="0"/>
              <a:t>Don’t </a:t>
            </a:r>
            <a:r>
              <a:rPr lang="en-US" sz="3000" dirty="0"/>
              <a:t>copy / paste this sentence, say it with your words!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If you don’t have similar experience, say for example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Example Job Offer Requirement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31812" y="1157002"/>
            <a:ext cx="11137604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examine and analyze the technical documentation of competitors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2535704"/>
            <a:ext cx="11137604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my previous job I had to read a lot of technical documentation and thus I believe that I will be able to find, read and analyze various types of articles, documents, manuals, etc.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1812" y="5236192"/>
            <a:ext cx="11137604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like to read blogs and articles and I know that technical documentation is different but it should also be interesting and challenging.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 rot="20984465">
            <a:off x="7249694" y="1796570"/>
            <a:ext cx="4495270" cy="523220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2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Matching the Requirements</a:t>
            </a:r>
          </a:p>
        </p:txBody>
      </p:sp>
    </p:spTree>
    <p:extLst>
      <p:ext uri="{BB962C8B-B14F-4D97-AF65-F5344CB8AC3E}">
        <p14:creationId xmlns:p14="http://schemas.microsoft.com/office/powerpoint/2010/main" val="383378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It is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bad idea </a:t>
            </a:r>
            <a:r>
              <a:rPr lang="en-US" dirty="0" smtClean="0"/>
              <a:t>to write: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 smtClean="0"/>
              <a:t>How </a:t>
            </a:r>
            <a:r>
              <a:rPr lang="en-US" dirty="0"/>
              <a:t>you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prove</a:t>
            </a:r>
            <a:r>
              <a:rPr lang="en-US" dirty="0" smtClean="0"/>
              <a:t> </a:t>
            </a:r>
            <a:r>
              <a:rPr lang="en-US" dirty="0"/>
              <a:t>this?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What </a:t>
            </a:r>
            <a:r>
              <a:rPr lang="en-US" dirty="0"/>
              <a:t>are 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arguments</a:t>
            </a:r>
            <a:r>
              <a:rPr lang="en-US" dirty="0"/>
              <a:t>?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If </a:t>
            </a:r>
            <a:r>
              <a:rPr lang="en-US" dirty="0"/>
              <a:t>you are not good in </a:t>
            </a:r>
            <a:r>
              <a:rPr lang="en-US" dirty="0" smtClean="0"/>
              <a:t>something </a:t>
            </a:r>
            <a:r>
              <a:rPr lang="en-US" dirty="0" smtClean="0">
                <a:sym typeface="Wingdings" panose="05000000000000000000" pitchFamily="2" charset="2"/>
              </a:rPr>
              <a:t> j</a:t>
            </a:r>
            <a:r>
              <a:rPr lang="en-US" dirty="0" smtClean="0"/>
              <a:t>ust </a:t>
            </a:r>
            <a:r>
              <a:rPr lang="en-US" dirty="0"/>
              <a:t>skip </a:t>
            </a:r>
            <a:r>
              <a:rPr lang="en-US" dirty="0" smtClean="0"/>
              <a:t>writing about 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</a:t>
            </a:r>
            <a:r>
              <a:rPr lang="en-US" dirty="0"/>
              <a:t>can’t say you are good at something without any </a:t>
            </a:r>
            <a:r>
              <a:rPr lang="en-US" dirty="0" smtClean="0"/>
              <a:t>arguments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How </a:t>
            </a:r>
            <a:r>
              <a:rPr lang="en-US" dirty="0"/>
              <a:t>you know you are good in </a:t>
            </a:r>
            <a:r>
              <a:rPr lang="en-US" dirty="0" smtClean="0"/>
              <a:t>this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Just </a:t>
            </a:r>
            <a:r>
              <a:rPr lang="en-US" dirty="0"/>
              <a:t>describe </a:t>
            </a:r>
            <a:r>
              <a:rPr lang="en-US" dirty="0" smtClean="0"/>
              <a:t>it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Job Offer </a:t>
            </a:r>
            <a:r>
              <a:rPr lang="en-US" dirty="0" smtClean="0"/>
              <a:t>Requirement (2)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81085" y="1872936"/>
            <a:ext cx="7956527" cy="7940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very good in examining and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analyzing</a:t>
            </a:r>
            <a:b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technical documentation of competitors.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680691" y="1421695"/>
            <a:ext cx="1708127" cy="1676402"/>
            <a:chOff x="6905176" y="2743198"/>
            <a:chExt cx="1708127" cy="1676402"/>
          </a:xfrm>
        </p:grpSpPr>
        <p:sp>
          <p:nvSpPr>
            <p:cNvPr id="8" name="Rounded Rectangle 7"/>
            <p:cNvSpPr/>
            <p:nvPr/>
          </p:nvSpPr>
          <p:spPr>
            <a:xfrm>
              <a:off x="6963135" y="2743198"/>
              <a:ext cx="1650168" cy="1676402"/>
            </a:xfrm>
            <a:prstGeom prst="roundRect">
              <a:avLst/>
            </a:prstGeom>
            <a:solidFill>
              <a:schemeClr val="accent6">
                <a:alpha val="3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21324334">
              <a:off x="6905176" y="3785079"/>
              <a:ext cx="1689886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perspectiveHeroicExtremeLeftFacing"/>
                <a:lightRig rig="threePt" dir="t"/>
              </a:scene3d>
            </a:bodyPr>
            <a:lstStyle/>
            <a:p>
              <a:r>
                <a:rPr lang="en-US" sz="2800" b="1" spc="50" dirty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Bad idea!</a:t>
              </a:r>
              <a:endParaRPr lang="en-US" sz="32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1266" name="Picture 2" descr="cancel, close, cross, delete, exit, no, remov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4100" y="2959099"/>
              <a:ext cx="800100" cy="800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107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Given the following requirement:</a:t>
            </a:r>
          </a:p>
          <a:p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could write </a:t>
            </a:r>
            <a:r>
              <a:rPr lang="en-US" dirty="0" smtClean="0"/>
              <a:t>something like: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above </a:t>
            </a:r>
            <a:r>
              <a:rPr lang="en-US" dirty="0"/>
              <a:t>could never be used as </a:t>
            </a:r>
            <a:r>
              <a:rPr lang="en-US" dirty="0" smtClean="0"/>
              <a:t>a template!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depends on your past experience, interests, skills, personal character qualities, etc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the Requirements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60412" y="1770487"/>
            <a:ext cx="798634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excellent communication skills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3176348"/>
            <a:ext cx="10668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believe I have a sense of communication because I had organized a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large technical conference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 the university where I needed to contact the speakers, arrange the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venue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invite the attendees, attract sponsors,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process the feedback, etc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933912" y="1299077"/>
            <a:ext cx="1494500" cy="152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537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Example of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bad way </a:t>
            </a:r>
            <a:r>
              <a:rPr lang="en-US" dirty="0" smtClean="0"/>
              <a:t>to directly match requirements:</a:t>
            </a:r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Similar nonsense claim is: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Saying </a:t>
            </a:r>
            <a:r>
              <a:rPr lang="en-US" dirty="0"/>
              <a:t>something without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arguments</a:t>
            </a:r>
            <a:r>
              <a:rPr lang="en-US" dirty="0"/>
              <a:t> is always a bad </a:t>
            </a:r>
            <a:r>
              <a:rPr lang="en-US" dirty="0" smtClean="0"/>
              <a:t>idea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Either </a:t>
            </a:r>
            <a:r>
              <a:rPr lang="en-US" dirty="0"/>
              <a:t>argument well your statement or just don’t talk about </a:t>
            </a:r>
            <a:r>
              <a:rPr lang="en-US" dirty="0" smtClean="0"/>
              <a:t>it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Ideas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85448" y="1940610"/>
            <a:ext cx="8152164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have excellent communication skills.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448" y="3481676"/>
            <a:ext cx="10748656" cy="1014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18 years old and I have very rich experience in professional project management in large teams.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904411" y="1780084"/>
            <a:ext cx="1529693" cy="1455572"/>
            <a:chOff x="6826905" y="2743198"/>
            <a:chExt cx="1786398" cy="1676402"/>
          </a:xfrm>
        </p:grpSpPr>
        <p:sp>
          <p:nvSpPr>
            <p:cNvPr id="9" name="Rounded Rectangle 8"/>
            <p:cNvSpPr/>
            <p:nvPr/>
          </p:nvSpPr>
          <p:spPr>
            <a:xfrm>
              <a:off x="6963135" y="2743198"/>
              <a:ext cx="1650168" cy="1676402"/>
            </a:xfrm>
            <a:prstGeom prst="roundRect">
              <a:avLst/>
            </a:prstGeom>
            <a:solidFill>
              <a:schemeClr val="accent6">
                <a:alpha val="3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21324334">
              <a:off x="6826905" y="3769361"/>
              <a:ext cx="1689885" cy="523219"/>
            </a:xfrm>
            <a:prstGeom prst="rect">
              <a:avLst/>
            </a:prstGeom>
          </p:spPr>
          <p:txBody>
            <a:bodyPr wrap="none">
              <a:spAutoFit/>
              <a:scene3d>
                <a:camera prst="perspectiveHeroicExtremeLeftFacing"/>
                <a:lightRig rig="threePt" dir="t"/>
              </a:scene3d>
            </a:bodyPr>
            <a:lstStyle/>
            <a:p>
              <a:r>
                <a:rPr lang="en-US" sz="2800" b="1" spc="50" dirty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Bad idea!</a:t>
              </a:r>
              <a:endParaRPr lang="en-US" sz="32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1" name="Picture 2" descr="cancel, close, cross, delete, exit, no, remov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4100" y="2959099"/>
              <a:ext cx="800100" cy="800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725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a common question</a:t>
            </a:r>
          </a:p>
          <a:p>
            <a:r>
              <a:rPr lang="en-US" dirty="0" smtClean="0"/>
              <a:t>Try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research </a:t>
            </a:r>
            <a:r>
              <a:rPr lang="en-US" dirty="0" smtClean="0"/>
              <a:t>who will be reading your cover letter</a:t>
            </a:r>
          </a:p>
          <a:p>
            <a:pPr lvl="1"/>
            <a:r>
              <a:rPr lang="en-US" dirty="0" smtClean="0"/>
              <a:t>That way you can address him directly</a:t>
            </a:r>
          </a:p>
          <a:p>
            <a:r>
              <a:rPr lang="en-US" dirty="0" smtClean="0"/>
              <a:t>Beware: never misspell the name, e.g.</a:t>
            </a:r>
          </a:p>
          <a:p>
            <a:endParaRPr lang="en-US" dirty="0" smtClean="0"/>
          </a:p>
          <a:p>
            <a:r>
              <a:rPr lang="en-US" dirty="0" smtClean="0"/>
              <a:t>If you don't know the exact person</a:t>
            </a:r>
          </a:p>
          <a:p>
            <a:pPr lvl="1"/>
            <a:r>
              <a:rPr lang="en-US" dirty="0" smtClean="0"/>
              <a:t>Write "Dear Manager",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Mr./Mrs.</a:t>
            </a:r>
            <a:r>
              <a:rPr lang="en-US" dirty="0" smtClean="0"/>
              <a:t>",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HR Manager</a:t>
            </a:r>
            <a:r>
              <a:rPr lang="en-US" dirty="0" smtClean="0"/>
              <a:t>", etc.</a:t>
            </a:r>
          </a:p>
          <a:p>
            <a:pPr lvl="2"/>
            <a:r>
              <a:rPr lang="en-US" dirty="0" smtClean="0"/>
              <a:t>Something more common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to Address in the Cover Letter?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36612" y="3962400"/>
            <a:ext cx="8534400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Dear Svetlin Nikolov and Training staff,</a:t>
            </a:r>
          </a:p>
        </p:txBody>
      </p:sp>
      <p:sp>
        <p:nvSpPr>
          <p:cNvPr id="5" name="Rectangle 4"/>
          <p:cNvSpPr/>
          <p:nvPr/>
        </p:nvSpPr>
        <p:spPr>
          <a:xfrm rot="1519318">
            <a:off x="9055899" y="3189225"/>
            <a:ext cx="2587183" cy="646331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36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Addressing?</a:t>
            </a:r>
            <a:endParaRPr lang="en-US" sz="40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444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79612" y="1127800"/>
            <a:ext cx="8043041" cy="790848"/>
          </a:xfrm>
        </p:spPr>
        <p:txBody>
          <a:bodyPr/>
          <a:lstStyle/>
          <a:p>
            <a:pPr>
              <a:lnSpc>
                <a:spcPts val="5600"/>
              </a:lnSpc>
            </a:pPr>
            <a:r>
              <a:rPr lang="en-US" dirty="0" smtClean="0"/>
              <a:t>Lying in the Cover Letter?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942012" y="2342614"/>
            <a:ext cx="5376041" cy="719034"/>
          </a:xfrm>
        </p:spPr>
        <p:txBody>
          <a:bodyPr/>
          <a:lstStyle/>
          <a:p>
            <a:r>
              <a:rPr lang="en-US" dirty="0" smtClean="0"/>
              <a:t>Do You Really Need It?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9664" y="2342613"/>
            <a:ext cx="3779430" cy="37676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http://www.ionpsych.com/wp-content/uploads/2011/03/lying-main_full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8452" y="3506782"/>
            <a:ext cx="3463160" cy="2450466"/>
          </a:xfrm>
          <a:prstGeom prst="roundRect">
            <a:avLst>
              <a:gd name="adj" fmla="val 2641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20738178">
            <a:off x="4176859" y="4004307"/>
            <a:ext cx="1545680" cy="707886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Lying?</a:t>
            </a:r>
            <a:endParaRPr lang="en-US" sz="4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842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Never lie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Example: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you lie in your CV or cover </a:t>
            </a:r>
            <a:r>
              <a:rPr lang="en-US" dirty="0" smtClean="0"/>
              <a:t>letter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will be caught </a:t>
            </a:r>
            <a:r>
              <a:rPr lang="en-US" dirty="0"/>
              <a:t>at the </a:t>
            </a:r>
            <a:r>
              <a:rPr lang="en-US" dirty="0" smtClean="0"/>
              <a:t>interview and you will get fired</a:t>
            </a:r>
          </a:p>
          <a:p>
            <a:pPr lvl="1"/>
            <a:r>
              <a:rPr lang="en-US" dirty="0" smtClean="0"/>
              <a:t>Write </a:t>
            </a:r>
            <a:r>
              <a:rPr lang="en-US" dirty="0"/>
              <a:t>in the cover letter </a:t>
            </a:r>
            <a:r>
              <a:rPr lang="en-US" dirty="0" smtClean="0"/>
              <a:t>something</a:t>
            </a:r>
          </a:p>
          <a:p>
            <a:pPr lvl="2"/>
            <a:r>
              <a:rPr lang="en-US" dirty="0" smtClean="0"/>
              <a:t>Matching the </a:t>
            </a:r>
            <a:r>
              <a:rPr lang="en-US" dirty="0"/>
              <a:t>requested requirements </a:t>
            </a:r>
            <a:endParaRPr lang="en-US" dirty="0" smtClean="0"/>
          </a:p>
          <a:p>
            <a:pPr lvl="2"/>
            <a:r>
              <a:rPr lang="en-US" dirty="0" smtClean="0"/>
              <a:t>Supported by true,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valid arguments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Lying in Cover Letter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29396" y="2595448"/>
            <a:ext cx="8517816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have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years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 experience with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Swift.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 rot="20381390">
            <a:off x="8910822" y="5263375"/>
            <a:ext cx="2354234" cy="707886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Never lie!</a:t>
            </a:r>
            <a:endParaRPr lang="en-US" sz="4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858285" y="1362244"/>
            <a:ext cx="1708127" cy="1676402"/>
            <a:chOff x="6905176" y="2743198"/>
            <a:chExt cx="1708127" cy="1676402"/>
          </a:xfrm>
        </p:grpSpPr>
        <p:sp>
          <p:nvSpPr>
            <p:cNvPr id="9" name="Rounded Rectangle 8"/>
            <p:cNvSpPr/>
            <p:nvPr/>
          </p:nvSpPr>
          <p:spPr>
            <a:xfrm>
              <a:off x="6963135" y="2743198"/>
              <a:ext cx="1650168" cy="1676402"/>
            </a:xfrm>
            <a:prstGeom prst="roundRect">
              <a:avLst/>
            </a:prstGeom>
            <a:solidFill>
              <a:schemeClr val="accent6">
                <a:alpha val="3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21324334">
              <a:off x="6905176" y="3785079"/>
              <a:ext cx="1689886" cy="523220"/>
            </a:xfrm>
            <a:prstGeom prst="rect">
              <a:avLst/>
            </a:prstGeom>
          </p:spPr>
          <p:txBody>
            <a:bodyPr wrap="none">
              <a:spAutoFit/>
              <a:scene3d>
                <a:camera prst="perspectiveHeroicExtremeLeftFacing"/>
                <a:lightRig rig="threePt" dir="t"/>
              </a:scene3d>
            </a:bodyPr>
            <a:lstStyle/>
            <a:p>
              <a:r>
                <a:rPr lang="en-US" sz="2800" b="1" spc="50" dirty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Bad idea!</a:t>
              </a:r>
              <a:endParaRPr lang="en-US" sz="32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1" name="Picture 2" descr="cancel, close, cross, delete, exit, no, remov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4100" y="2959099"/>
              <a:ext cx="800100" cy="800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456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could prove that </a:t>
            </a:r>
            <a:r>
              <a:rPr lang="en-US" dirty="0" smtClean="0"/>
              <a:t>you match certain </a:t>
            </a:r>
            <a:r>
              <a:rPr lang="en-US" dirty="0"/>
              <a:t>requirements either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By showing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similar experience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By </a:t>
            </a:r>
            <a:r>
              <a:rPr lang="en-US" dirty="0"/>
              <a:t>saying you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 about this </a:t>
            </a:r>
            <a:r>
              <a:rPr lang="en-US" dirty="0"/>
              <a:t>in the </a:t>
            </a:r>
            <a:r>
              <a:rPr lang="en-US" dirty="0" smtClean="0"/>
              <a:t>past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By sharing </a:t>
            </a:r>
            <a:r>
              <a:rPr lang="en-US" dirty="0"/>
              <a:t>that you have a friend </a:t>
            </a:r>
            <a:r>
              <a:rPr lang="en-US" dirty="0" smtClean="0"/>
              <a:t>who always </a:t>
            </a:r>
            <a:r>
              <a:rPr lang="en-US" dirty="0"/>
              <a:t>talks to you about </a:t>
            </a:r>
            <a:r>
              <a:rPr lang="en-US" dirty="0" smtClean="0"/>
              <a:t>this and have show it to you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explain you </a:t>
            </a:r>
            <a:r>
              <a:rPr lang="en-US" dirty="0"/>
              <a:t>want to learn </a:t>
            </a:r>
            <a:r>
              <a:rPr lang="en-US" dirty="0" smtClean="0"/>
              <a:t>this, you had </a:t>
            </a:r>
            <a:r>
              <a:rPr lang="en-US" dirty="0"/>
              <a:t>read an </a:t>
            </a:r>
            <a:r>
              <a:rPr lang="en-US" dirty="0" smtClean="0"/>
              <a:t>article </a:t>
            </a:r>
            <a:r>
              <a:rPr lang="en-US" dirty="0"/>
              <a:t>and watched a </a:t>
            </a:r>
            <a:r>
              <a:rPr lang="en-US" dirty="0" smtClean="0"/>
              <a:t>video tutorial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Always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 arguments </a:t>
            </a:r>
            <a:r>
              <a:rPr lang="en-US" dirty="0"/>
              <a:t>and never </a:t>
            </a:r>
            <a:r>
              <a:rPr lang="en-US" dirty="0" smtClean="0"/>
              <a:t>lie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</a:t>
            </a:r>
            <a:r>
              <a:rPr lang="en-US" dirty="0"/>
              <a:t>you say you are </a:t>
            </a:r>
            <a:r>
              <a:rPr lang="en-US" dirty="0" smtClean="0"/>
              <a:t>…, </a:t>
            </a:r>
            <a:r>
              <a:rPr lang="en-US" dirty="0"/>
              <a:t>find </a:t>
            </a:r>
            <a:r>
              <a:rPr lang="en-US" dirty="0" smtClean="0"/>
              <a:t>supporting arguments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Validate Your Arguments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21412247">
            <a:off x="8048497" y="2002411"/>
            <a:ext cx="3584443" cy="567399"/>
          </a:xfrm>
          <a:prstGeom prst="rect">
            <a:avLst/>
          </a:prstGeom>
        </p:spPr>
        <p:txBody>
          <a:bodyPr wrap="square">
            <a:spAutoFit/>
            <a:scene3d>
              <a:camera prst="perspectiveHeroicExtremeLeftFacing"/>
              <a:lightRig rig="threePt" dir="t"/>
            </a:scene3d>
          </a:bodyPr>
          <a:lstStyle/>
          <a:p>
            <a:pPr algn="ctr">
              <a:lnSpc>
                <a:spcPct val="85000"/>
              </a:lnSpc>
            </a:pPr>
            <a:r>
              <a:rPr lang="en-US" sz="3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Valid arguments</a:t>
            </a:r>
            <a:endParaRPr lang="en-US" sz="40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033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Another </a:t>
            </a:r>
            <a:r>
              <a:rPr lang="en-US" sz="3000" dirty="0" smtClean="0"/>
              <a:t>example:</a:t>
            </a:r>
          </a:p>
          <a:p>
            <a:pPr>
              <a:lnSpc>
                <a:spcPct val="100000"/>
              </a:lnSpc>
              <a:spcBef>
                <a:spcPts val="4200"/>
              </a:spcBef>
            </a:pPr>
            <a:r>
              <a:rPr lang="en-US" sz="3000" dirty="0" smtClean="0"/>
              <a:t>How you prove this? 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You </a:t>
            </a:r>
            <a:r>
              <a:rPr lang="en-US" sz="3000" dirty="0"/>
              <a:t>could say that </a:t>
            </a: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</a:pPr>
            <a:r>
              <a:rPr lang="en-US" sz="3000" dirty="0" smtClean="0"/>
              <a:t>or better explain that</a:t>
            </a:r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en-US" sz="3000" dirty="0" smtClean="0"/>
              <a:t>Use </a:t>
            </a:r>
            <a:r>
              <a:rPr lang="en-US" sz="3000" dirty="0"/>
              <a:t>valid </a:t>
            </a:r>
            <a:r>
              <a:rPr lang="en-US" sz="3000" dirty="0" smtClean="0"/>
              <a:t>arguments </a:t>
            </a:r>
            <a:r>
              <a:rPr lang="en-US" sz="3000" dirty="0"/>
              <a:t>based on </a:t>
            </a:r>
            <a:r>
              <a:rPr lang="en-US" sz="3000" dirty="0" smtClean="0"/>
              <a:t>past experience 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Not </a:t>
            </a:r>
            <a:r>
              <a:rPr lang="en-US" sz="2800" dirty="0"/>
              <a:t>only work experience, but </a:t>
            </a:r>
            <a:r>
              <a:rPr lang="en-US" sz="2800" dirty="0" smtClean="0"/>
              <a:t>general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Validate </a:t>
            </a:r>
            <a:r>
              <a:rPr lang="en-US" smtClean="0"/>
              <a:t>Your </a:t>
            </a:r>
            <a:r>
              <a:rPr lang="en-US" dirty="0" smtClean="0"/>
              <a:t>Arguments (2)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22412" y="1752600"/>
            <a:ext cx="10944000" cy="3993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a hard-worker</a:t>
            </a:r>
            <a:endParaRPr lang="en-US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2" y="3513892"/>
            <a:ext cx="10944000" cy="7063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at the university I always had high grades because I always have come very well prepared for the </a:t>
            </a:r>
            <a:r>
              <a:rPr lang="en-US" sz="21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exams, after very hard studying …</a:t>
            </a:r>
            <a:endParaRPr lang="en-US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2412" y="5010860"/>
            <a:ext cx="10944000" cy="3993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when an important work is waiting, I cannot sleep until I get it done …</a:t>
            </a:r>
            <a:endParaRPr lang="en-US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12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3746473"/>
            <a:ext cx="7924800" cy="820600"/>
          </a:xfrm>
        </p:spPr>
        <p:txBody>
          <a:bodyPr/>
          <a:lstStyle/>
          <a:p>
            <a:r>
              <a:rPr lang="en-US" dirty="0" smtClean="0"/>
              <a:t>Don’t Make Mistakes!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60412" y="4641127"/>
            <a:ext cx="10668000" cy="692873"/>
          </a:xfrm>
        </p:spPr>
        <p:txBody>
          <a:bodyPr/>
          <a:lstStyle/>
          <a:p>
            <a:r>
              <a:rPr lang="en-US" dirty="0" smtClean="0"/>
              <a:t>Spelling / </a:t>
            </a:r>
            <a:r>
              <a:rPr lang="en-US" dirty="0"/>
              <a:t>Punctuation </a:t>
            </a:r>
            <a:r>
              <a:rPr lang="en-US" dirty="0" smtClean="0"/>
              <a:t>/ </a:t>
            </a:r>
            <a:r>
              <a:rPr lang="en-US" dirty="0"/>
              <a:t>Formatting Mistakes</a:t>
            </a:r>
          </a:p>
        </p:txBody>
      </p:sp>
      <p:pic>
        <p:nvPicPr>
          <p:cNvPr id="5122" name="Picture 2" descr="http://www.m4bmarketing.com/wp-content/uploads/2009/07/Mistak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012" y="1434836"/>
            <a:ext cx="2700776" cy="1907588"/>
          </a:xfrm>
          <a:prstGeom prst="roundRect">
            <a:avLst>
              <a:gd name="adj" fmla="val 919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9412" y="1299408"/>
            <a:ext cx="2276476" cy="2178444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2812" y="1090677"/>
            <a:ext cx="2542126" cy="208584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 rot="20381390">
            <a:off x="4710272" y="5529333"/>
            <a:ext cx="2591543" cy="830997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Mistakes</a:t>
            </a:r>
            <a:endParaRPr 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179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Why We Need a Cover </a:t>
            </a:r>
            <a:r>
              <a:rPr lang="en-US" dirty="0" smtClean="0"/>
              <a:t>Letter?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Template-Based </a:t>
            </a:r>
            <a:r>
              <a:rPr lang="en-US" dirty="0"/>
              <a:t>Cover Letters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How to Write a Good Cover </a:t>
            </a:r>
            <a:r>
              <a:rPr lang="en-US" dirty="0" smtClean="0"/>
              <a:t>Letter?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Lying in </a:t>
            </a:r>
            <a:r>
              <a:rPr lang="en-US" dirty="0" smtClean="0"/>
              <a:t>the Cover Letter?</a:t>
            </a:r>
            <a:r>
              <a:rPr lang="en-US" dirty="0"/>
              <a:t>	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Don’t Make </a:t>
            </a:r>
            <a:r>
              <a:rPr lang="en-US" dirty="0" smtClean="0"/>
              <a:t>Mistakes!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Good and Bad </a:t>
            </a:r>
            <a:r>
              <a:rPr lang="en-US" dirty="0" smtClean="0"/>
              <a:t>Cover Letters</a:t>
            </a:r>
            <a:br>
              <a:rPr lang="en-US" dirty="0" smtClean="0"/>
            </a:br>
            <a:r>
              <a:rPr lang="en-US" dirty="0" smtClean="0"/>
              <a:t>Live Examples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6" name="Picture 2" descr="http://blog.doostang.com/wp-content/uploads/2010/01/cover-let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5129229"/>
            <a:ext cx="1981199" cy="1311498"/>
          </a:xfrm>
          <a:prstGeom prst="roundRect">
            <a:avLst>
              <a:gd name="adj" fmla="val 4497"/>
            </a:avLst>
          </a:prstGeom>
          <a:noFill/>
          <a:ln>
            <a:solidFill>
              <a:schemeClr val="accent4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612" y="3733800"/>
            <a:ext cx="1400785" cy="1294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8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When writing your CV and cover letter, use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checker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Don’t </a:t>
            </a:r>
            <a:r>
              <a:rPr lang="en-US" dirty="0"/>
              <a:t>make spelling mistakes, punctuation mistakes, etc.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MS Word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Google Docs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OpenOffice</a:t>
            </a:r>
            <a:r>
              <a:rPr lang="en-US" dirty="0" smtClean="0"/>
              <a:t> </a:t>
            </a:r>
            <a:r>
              <a:rPr lang="en-US" dirty="0"/>
              <a:t>have very good spell </a:t>
            </a:r>
            <a:r>
              <a:rPr lang="en-US" dirty="0" smtClean="0"/>
              <a:t>checkers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Just </a:t>
            </a:r>
            <a:r>
              <a:rPr lang="en-US" dirty="0"/>
              <a:t>use </a:t>
            </a:r>
            <a:r>
              <a:rPr lang="en-US" dirty="0" smtClean="0"/>
              <a:t>them!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Ask your friends to proof-read your CL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Mistakes</a:t>
            </a:r>
            <a:endParaRPr lang="en-US" dirty="0"/>
          </a:p>
        </p:txBody>
      </p:sp>
      <p:pic>
        <p:nvPicPr>
          <p:cNvPr id="14344" name="Picture 8" descr="Actions Spell Check Icon 128x128 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33" t="-13543" r="-9375" b="-8334"/>
          <a:stretch/>
        </p:blipFill>
        <p:spPr bwMode="auto">
          <a:xfrm>
            <a:off x="9523412" y="4648200"/>
            <a:ext cx="1739900" cy="1553956"/>
          </a:xfrm>
          <a:prstGeom prst="roundRect">
            <a:avLst>
              <a:gd name="adj" fmla="val 9587"/>
            </a:avLst>
          </a:prstGeom>
          <a:solidFill>
            <a:srgbClr val="FFFFFF"/>
          </a:solidFill>
        </p:spPr>
      </p:pic>
      <p:sp>
        <p:nvSpPr>
          <p:cNvPr id="9" name="Rectangle 8"/>
          <p:cNvSpPr/>
          <p:nvPr/>
        </p:nvSpPr>
        <p:spPr>
          <a:xfrm rot="20787496">
            <a:off x="5578176" y="5142564"/>
            <a:ext cx="3670364" cy="830997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Spell Checker</a:t>
            </a:r>
            <a:endParaRPr 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371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5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</a:t>
            </a:r>
            <a:r>
              <a:rPr lang="en-US" dirty="0"/>
              <a:t> your CV and cover letter </a:t>
            </a:r>
            <a:r>
              <a:rPr lang="en-US" dirty="0" smtClean="0"/>
              <a:t>well</a:t>
            </a:r>
          </a:p>
          <a:p>
            <a:pPr lvl="1">
              <a:lnSpc>
                <a:spcPct val="105000"/>
              </a:lnSpc>
            </a:pPr>
            <a:r>
              <a:rPr lang="en-US" dirty="0" smtClean="0"/>
              <a:t>At this point you </a:t>
            </a:r>
            <a:r>
              <a:rPr lang="en-US" dirty="0"/>
              <a:t>can use </a:t>
            </a:r>
            <a:r>
              <a:rPr lang="en-US" dirty="0" smtClean="0"/>
              <a:t>templates</a:t>
            </a:r>
          </a:p>
          <a:p>
            <a:pPr lvl="2">
              <a:lnSpc>
                <a:spcPct val="105000"/>
              </a:lnSpc>
            </a:pPr>
            <a:r>
              <a:rPr lang="en-US" dirty="0" smtClean="0"/>
              <a:t>Just </a:t>
            </a:r>
            <a:r>
              <a:rPr lang="en-US" dirty="0"/>
              <a:t>type </a:t>
            </a:r>
            <a:r>
              <a:rPr lang="en-US" dirty="0" smtClean="0"/>
              <a:t>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sample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letter</a:t>
            </a:r>
            <a:r>
              <a:rPr lang="en-US" dirty="0" smtClean="0"/>
              <a:t>"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Google</a:t>
            </a:r>
            <a:r>
              <a:rPr lang="en-US" dirty="0"/>
              <a:t> and you will find </a:t>
            </a:r>
            <a:r>
              <a:rPr lang="en-US" dirty="0" smtClean="0"/>
              <a:t>examples</a:t>
            </a:r>
          </a:p>
          <a:p>
            <a:pPr lvl="2">
              <a:lnSpc>
                <a:spcPct val="105000"/>
              </a:lnSpc>
            </a:pPr>
            <a:r>
              <a:rPr lang="en-US" dirty="0" smtClean="0"/>
              <a:t>Be </a:t>
            </a:r>
            <a:r>
              <a:rPr lang="en-US" dirty="0"/>
              <a:t>sure to use only the styles, layout and formatting from the best examples you find </a:t>
            </a:r>
            <a:endParaRPr lang="en-US" dirty="0" smtClean="0"/>
          </a:p>
          <a:p>
            <a:pPr lvl="3">
              <a:lnSpc>
                <a:spcPct val="105000"/>
              </a:lnSpc>
            </a:pPr>
            <a:r>
              <a:rPr lang="en-US" dirty="0" smtClean="0"/>
              <a:t>Never </a:t>
            </a:r>
            <a:r>
              <a:rPr lang="en-US" dirty="0"/>
              <a:t>use the text </a:t>
            </a:r>
            <a:r>
              <a:rPr lang="en-US" dirty="0" smtClean="0"/>
              <a:t>inside </a:t>
            </a:r>
          </a:p>
          <a:p>
            <a:pPr lvl="1">
              <a:lnSpc>
                <a:spcPct val="105000"/>
              </a:lnSpc>
            </a:pPr>
            <a:r>
              <a:rPr lang="en-US" dirty="0" smtClean="0"/>
              <a:t>Some employers use </a:t>
            </a:r>
            <a:r>
              <a:rPr lang="en-US" dirty="0"/>
              <a:t>an </a:t>
            </a:r>
            <a:r>
              <a:rPr lang="en-US" dirty="0" smtClean="0"/>
              <a:t>automated software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check for template-based </a:t>
            </a:r>
            <a:r>
              <a:rPr lang="en-US" dirty="0" smtClean="0"/>
              <a:t>cover letters</a:t>
            </a:r>
          </a:p>
          <a:p>
            <a:pPr lvl="2">
              <a:lnSpc>
                <a:spcPct val="105000"/>
              </a:lnSpc>
            </a:pPr>
            <a:r>
              <a:rPr lang="en-US" dirty="0" smtClean="0"/>
              <a:t>Be sure </a:t>
            </a:r>
            <a:r>
              <a:rPr lang="en-US" dirty="0"/>
              <a:t>to write it entirely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 your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words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Mistakes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456612" y="4232174"/>
            <a:ext cx="3141437" cy="2016226"/>
            <a:chOff x="8481850" y="4172323"/>
            <a:chExt cx="3141437" cy="2016226"/>
          </a:xfrm>
        </p:grpSpPr>
        <p:pic>
          <p:nvPicPr>
            <p:cNvPr id="21506" name="Picture 2" descr="format, justify, left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1725" y="4172323"/>
              <a:ext cx="1386000" cy="1386001"/>
            </a:xfrm>
            <a:prstGeom prst="rect">
              <a:avLst/>
            </a:prstGeom>
            <a:noFill/>
            <a:scene3d>
              <a:camera prst="perspectiveLef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 rot="21127953">
              <a:off x="8481850" y="5603774"/>
              <a:ext cx="3141437" cy="584775"/>
            </a:xfrm>
            <a:prstGeom prst="rect">
              <a:avLst/>
            </a:prstGeom>
          </p:spPr>
          <p:txBody>
            <a:bodyPr wrap="none">
              <a:spAutoFit/>
              <a:scene3d>
                <a:camera prst="perspectiveHeroicExtremeLeftFacing"/>
                <a:lightRig rig="threePt" dir="t"/>
              </a:scene3d>
            </a:bodyPr>
            <a:lstStyle/>
            <a:p>
              <a:r>
                <a:rPr lang="en-US" sz="3200" b="1" spc="50" dirty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Nice Formatting!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33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65212" y="1371600"/>
            <a:ext cx="10058400" cy="778024"/>
          </a:xfrm>
        </p:spPr>
        <p:txBody>
          <a:bodyPr/>
          <a:lstStyle/>
          <a:p>
            <a:pPr>
              <a:lnSpc>
                <a:spcPts val="5500"/>
              </a:lnSpc>
            </a:pPr>
            <a:r>
              <a:rPr lang="en-US" dirty="0" smtClean="0"/>
              <a:t>Good and Bad Cover Letters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046412" y="2286000"/>
            <a:ext cx="6096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42516">
            <a:off x="1213096" y="3575270"/>
            <a:ext cx="4196807" cy="199678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 rot="21408071">
            <a:off x="6170084" y="3310105"/>
            <a:ext cx="5115684" cy="2855023"/>
            <a:chOff x="4022618" y="3321932"/>
            <a:chExt cx="5115684" cy="2855023"/>
          </a:xfrm>
        </p:grpSpPr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0451841">
              <a:off x="4804253" y="3321932"/>
              <a:ext cx="3810000" cy="2524125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bg1">
                  <a:lumMod val="50000"/>
                  <a:lumOff val="50000"/>
                  <a:alpha val="6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 rot="20779848">
              <a:off x="4022618" y="3553114"/>
              <a:ext cx="1407758" cy="707886"/>
            </a:xfrm>
            <a:prstGeom prst="rect">
              <a:avLst/>
            </a:prstGeom>
          </p:spPr>
          <p:txBody>
            <a:bodyPr wrap="none">
              <a:spAutoFit/>
              <a:scene3d>
                <a:camera prst="perspectiveHeroicExtremeLeftFacing"/>
                <a:lightRig rig="threePt" dir="t"/>
              </a:scene3d>
            </a:bodyPr>
            <a:lstStyle/>
            <a:p>
              <a:r>
                <a:rPr lang="en-US" sz="4000" b="1" spc="50" dirty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Good</a:t>
              </a:r>
              <a:endParaRPr lang="en-US" sz="4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rot="241340">
              <a:off x="8118471" y="5469069"/>
              <a:ext cx="1019831" cy="707886"/>
            </a:xfrm>
            <a:prstGeom prst="rect">
              <a:avLst/>
            </a:prstGeom>
          </p:spPr>
          <p:txBody>
            <a:bodyPr wrap="none">
              <a:spAutoFit/>
              <a:scene3d>
                <a:camera prst="perspectiveHeroicExtremeLeftFacing"/>
                <a:lightRig rig="threePt" dir="t"/>
              </a:scene3d>
            </a:bodyPr>
            <a:lstStyle/>
            <a:p>
              <a:r>
                <a:rPr lang="en-US" sz="4000" b="1" spc="50" dirty="0">
                  <a:ln w="12700" cmpd="sng">
                    <a:solidFill>
                      <a:schemeClr val="accent2">
                        <a:lumMod val="75000"/>
                      </a:schemeClr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Bad</a:t>
              </a:r>
              <a:endParaRPr lang="en-US" sz="4400" b="1" spc="50" dirty="0">
                <a:ln w="12700" cmpd="sng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388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Writing a Cover Letter</a:t>
            </a:r>
            <a:endParaRPr lang="en-US" dirty="0"/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>
                <a:hlinkClick r:id="rId17"/>
              </a:rPr>
              <a:t>https://softuni.bg/courses/teamwork-and-personal-skills/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127681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592" y="3810000"/>
            <a:ext cx="4896464" cy="171315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1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1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2812" y="1257298"/>
            <a:ext cx="10363200" cy="914402"/>
          </a:xfrm>
        </p:spPr>
        <p:txBody>
          <a:bodyPr/>
          <a:lstStyle/>
          <a:p>
            <a:pPr>
              <a:lnSpc>
                <a:spcPts val="5600"/>
              </a:lnSpc>
            </a:pPr>
            <a:r>
              <a:rPr lang="en-US" dirty="0" smtClean="0"/>
              <a:t>Why Do We Need a Cover Letter?</a:t>
            </a:r>
            <a:endParaRPr lang="en-US" dirty="0"/>
          </a:p>
        </p:txBody>
      </p:sp>
      <p:pic>
        <p:nvPicPr>
          <p:cNvPr id="6" name="Picture 2" descr="http://tivate.com/wp-content/uploads/2008/05/why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9812" y="2476500"/>
            <a:ext cx="5029200" cy="3771900"/>
          </a:xfrm>
          <a:prstGeom prst="roundRect">
            <a:avLst>
              <a:gd name="adj" fmla="val 7702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62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over letter (CL)</a:t>
            </a:r>
            <a:r>
              <a:rPr lang="en-US" dirty="0" smtClean="0"/>
              <a:t> is a way of: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Introducing yourself </a:t>
            </a:r>
            <a:r>
              <a:rPr lang="en-US" dirty="0"/>
              <a:t>to </a:t>
            </a:r>
            <a:r>
              <a:rPr lang="en-US" dirty="0" smtClean="0"/>
              <a:t>a potential employer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Explaining why you are suitable </a:t>
            </a:r>
            <a:r>
              <a:rPr lang="en-US" dirty="0"/>
              <a:t>for the </a:t>
            </a:r>
            <a:r>
              <a:rPr lang="en-US" dirty="0" smtClean="0"/>
              <a:t>position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Employers look </a:t>
            </a:r>
            <a:r>
              <a:rPr lang="en-US" dirty="0"/>
              <a:t>for individualized and thoughtfully written cover </a:t>
            </a:r>
            <a:r>
              <a:rPr lang="en-US" dirty="0" smtClean="0"/>
              <a:t>letters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You put time writing CL </a:t>
            </a:r>
            <a:r>
              <a:rPr lang="en-US" dirty="0" smtClean="0">
                <a:sym typeface="Wingdings" pitchFamily="2" charset="2"/>
              </a:rPr>
              <a:t> you are serious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This is a method </a:t>
            </a:r>
            <a:r>
              <a:rPr lang="en-US" dirty="0"/>
              <a:t>of screening out applicants </a:t>
            </a:r>
            <a:r>
              <a:rPr lang="en-US" dirty="0" smtClean="0"/>
              <a:t>who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Are </a:t>
            </a:r>
            <a:r>
              <a:rPr lang="en-US" dirty="0"/>
              <a:t>not sufficiently interested in their </a:t>
            </a:r>
            <a:r>
              <a:rPr lang="en-US" dirty="0" smtClean="0"/>
              <a:t>position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Who </a:t>
            </a:r>
            <a:r>
              <a:rPr lang="en-US" dirty="0"/>
              <a:t>lack necessary basic </a:t>
            </a:r>
            <a:r>
              <a:rPr lang="en-US" dirty="0" smtClean="0"/>
              <a:t>skills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Cover Letter?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0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Cover </a:t>
            </a:r>
            <a:r>
              <a:rPr lang="en-US" dirty="0"/>
              <a:t>letters </a:t>
            </a:r>
            <a:r>
              <a:rPr lang="en-US" dirty="0" smtClean="0"/>
              <a:t>can be: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application </a:t>
            </a:r>
            <a:r>
              <a:rPr lang="en-US" dirty="0" smtClean="0"/>
              <a:t>letter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invited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cover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letter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Responds </a:t>
            </a:r>
            <a:r>
              <a:rPr lang="en-US" dirty="0"/>
              <a:t>to a known job opening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The prospecting letter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uninvited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cover letter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20000"/>
              </a:lnSpc>
            </a:pPr>
            <a:r>
              <a:rPr lang="en-US" dirty="0" smtClean="0"/>
              <a:t>Inquires </a:t>
            </a:r>
            <a:r>
              <a:rPr lang="en-US" dirty="0"/>
              <a:t>about possible </a:t>
            </a:r>
            <a:r>
              <a:rPr lang="en-US" dirty="0" smtClean="0"/>
              <a:t>positions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Cover Letter? (2)</a:t>
            </a:r>
            <a:endParaRPr lang="en-US" dirty="0"/>
          </a:p>
        </p:txBody>
      </p:sp>
      <p:pic>
        <p:nvPicPr>
          <p:cNvPr id="4098" name="Picture 2" descr="http://www.unisa.edu.au/staffdev/images/dropl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99571" y="4855320"/>
            <a:ext cx="4366840" cy="1669682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72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cover letter </a:t>
            </a:r>
            <a:r>
              <a:rPr lang="en-US" dirty="0" smtClean="0"/>
              <a:t>is the best way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 show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how motivated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 are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Also known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letter of motivation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Why you want to start a career in this particular company?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Why at exactly </a:t>
            </a:r>
            <a:r>
              <a:rPr lang="en-US" dirty="0"/>
              <a:t>this position?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Why at exactly this </a:t>
            </a:r>
            <a:r>
              <a:rPr lang="en-US" dirty="0" smtClean="0"/>
              <a:t>team?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Why </a:t>
            </a:r>
            <a:r>
              <a:rPr lang="en-US" dirty="0"/>
              <a:t>you have the skills?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Do you have arguments?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Need a Cover Letter?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503734">
            <a:off x="6438999" y="4257644"/>
            <a:ext cx="3503055" cy="1295400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043675" y="5562600"/>
            <a:ext cx="1492716" cy="646331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36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Need?</a:t>
            </a:r>
            <a:endParaRPr lang="en-US" sz="40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497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Some people think </a:t>
            </a:r>
            <a:r>
              <a:rPr lang="en-US" dirty="0" smtClean="0"/>
              <a:t>that nobody </a:t>
            </a:r>
            <a:r>
              <a:rPr lang="en-US" dirty="0"/>
              <a:t>reads the cover </a:t>
            </a:r>
            <a:r>
              <a:rPr lang="en-US" dirty="0" smtClean="0"/>
              <a:t>letters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Consider them a </a:t>
            </a:r>
            <a:r>
              <a:rPr lang="en-US" dirty="0"/>
              <a:t>meaningless </a:t>
            </a:r>
            <a:r>
              <a:rPr lang="en-US" dirty="0" smtClean="0"/>
              <a:t>requirement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Such </a:t>
            </a:r>
            <a:r>
              <a:rPr lang="en-US" dirty="0"/>
              <a:t>people believe that strong CV and rich experience is </a:t>
            </a:r>
            <a:r>
              <a:rPr lang="en-US" dirty="0" smtClean="0"/>
              <a:t>enough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In </a:t>
            </a:r>
            <a:r>
              <a:rPr lang="en-US" dirty="0"/>
              <a:t>some companies this could be </a:t>
            </a:r>
            <a:r>
              <a:rPr lang="en-US" dirty="0" smtClean="0"/>
              <a:t>true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In best </a:t>
            </a:r>
            <a:r>
              <a:rPr lang="en-US" dirty="0"/>
              <a:t>employers this is great </a:t>
            </a:r>
            <a:r>
              <a:rPr lang="en-US" dirty="0" smtClean="0"/>
              <a:t>mistake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</a:t>
            </a:r>
            <a:r>
              <a:rPr lang="en-US" dirty="0"/>
              <a:t>a cover letter is </a:t>
            </a:r>
            <a:r>
              <a:rPr lang="en-US" dirty="0" smtClean="0"/>
              <a:t>requested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Be </a:t>
            </a:r>
            <a:r>
              <a:rPr lang="en-US" dirty="0"/>
              <a:t>sure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it will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</a:t>
            </a:r>
            <a:r>
              <a:rPr lang="en-US" dirty="0" smtClean="0"/>
              <a:t>	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At </a:t>
            </a:r>
            <a:r>
              <a:rPr lang="en-US" dirty="0"/>
              <a:t>least at a </a:t>
            </a:r>
            <a:r>
              <a:rPr lang="en-US" dirty="0" smtClean="0"/>
              <a:t>glance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Companies Requesting Cover Letters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20877024">
            <a:off x="8343957" y="5599648"/>
            <a:ext cx="3099310" cy="707886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Cover Letter?</a:t>
            </a:r>
            <a:endParaRPr lang="en-US" sz="4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6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the most prestigious and well-structured companies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cover letter is very important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human resources (HR) team at the company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definitely reads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</a:t>
            </a:r>
            <a:r>
              <a:rPr lang="en-US" dirty="0"/>
              <a:t>the cover letter is </a:t>
            </a:r>
            <a:r>
              <a:rPr lang="en-US" dirty="0" smtClean="0"/>
              <a:t>impressive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You </a:t>
            </a:r>
            <a:r>
              <a:rPr lang="en-US" dirty="0"/>
              <a:t>will be immediately </a:t>
            </a:r>
            <a:r>
              <a:rPr lang="en-US" dirty="0" smtClean="0"/>
              <a:t>contacted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invited to an </a:t>
            </a:r>
            <a:r>
              <a:rPr lang="en-US" dirty="0" smtClean="0"/>
              <a:t>interview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Even </a:t>
            </a:r>
            <a:r>
              <a:rPr lang="en-US" dirty="0"/>
              <a:t>if your experience is not </a:t>
            </a:r>
            <a:r>
              <a:rPr lang="en-US" dirty="0" smtClean="0"/>
              <a:t>great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Impressive cover letter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opens doors</a:t>
            </a:r>
            <a:r>
              <a:rPr lang="en-US" dirty="0" smtClean="0"/>
              <a:t>!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What We Gain from Cover Letter?</a:t>
            </a:r>
          </a:p>
        </p:txBody>
      </p:sp>
      <p:sp>
        <p:nvSpPr>
          <p:cNvPr id="5" name="Rectangle 4"/>
          <p:cNvSpPr/>
          <p:nvPr/>
        </p:nvSpPr>
        <p:spPr>
          <a:xfrm rot="251139">
            <a:off x="9790063" y="5392796"/>
            <a:ext cx="1636987" cy="707886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Value!</a:t>
            </a:r>
            <a:endParaRPr lang="en-US" sz="4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968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1816</Words>
  <Application>Microsoft Office PowerPoint</Application>
  <PresentationFormat>Custom</PresentationFormat>
  <Paragraphs>303</Paragraphs>
  <Slides>35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SoftUni 16x9</vt:lpstr>
      <vt:lpstr>1_SoftUni 16x9</vt:lpstr>
      <vt:lpstr>Writing a Cover Letter</vt:lpstr>
      <vt:lpstr>Secrets of Successful Cover Letter</vt:lpstr>
      <vt:lpstr>Table of Contents</vt:lpstr>
      <vt:lpstr>Why Do We Need a Cover Letter?</vt:lpstr>
      <vt:lpstr>What is the Cover Letter?</vt:lpstr>
      <vt:lpstr>What is the Cover Letter? (2)</vt:lpstr>
      <vt:lpstr>Why We Need a Cover Letter?</vt:lpstr>
      <vt:lpstr>Companies Requesting Cover Letters</vt:lpstr>
      <vt:lpstr>What We Gain from Cover Letter?</vt:lpstr>
      <vt:lpstr>Cover Letters: Remember</vt:lpstr>
      <vt:lpstr>Cover Letters: Beware</vt:lpstr>
      <vt:lpstr>Recruiters Will Research You!</vt:lpstr>
      <vt:lpstr>Recruiters Will Research You (2)</vt:lpstr>
      <vt:lpstr>Template-Based Cover Letters</vt:lpstr>
      <vt:lpstr>Template-Based Cover Letters</vt:lpstr>
      <vt:lpstr>Template-Based Cover Letters (2)</vt:lpstr>
      <vt:lpstr>How to Write a Good Cover Letter?</vt:lpstr>
      <vt:lpstr>A Good Cover Letter</vt:lpstr>
      <vt:lpstr>What is a Good Cover Letter?</vt:lpstr>
      <vt:lpstr>Example Job Offer Requirement</vt:lpstr>
      <vt:lpstr>Example Job Offer Requirement (2)</vt:lpstr>
      <vt:lpstr>Matching the Requirements</vt:lpstr>
      <vt:lpstr>Bad Ideas</vt:lpstr>
      <vt:lpstr>Who to Address in the Cover Letter?</vt:lpstr>
      <vt:lpstr>Lying in the Cover Letter?</vt:lpstr>
      <vt:lpstr>Lying in Cover Letter</vt:lpstr>
      <vt:lpstr>Validate Your Arguments</vt:lpstr>
      <vt:lpstr>Validate Your Arguments (2)</vt:lpstr>
      <vt:lpstr>Don’t Make Mistakes!</vt:lpstr>
      <vt:lpstr>Avoid Mistakes</vt:lpstr>
      <vt:lpstr>Formatting Mistakes</vt:lpstr>
      <vt:lpstr>Good and Bad Cover Letters</vt:lpstr>
      <vt:lpstr>Writing a Cover Letter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a Cover Letter</dc:title>
  <dc:subject>C# Basics Course</dc:subject>
  <dc:creator/>
  <cp:keywords>CL, cover letter, CV, job, job application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2015-09-18T11:33:49Z</dcterms:modified>
  <cp:category>cover letter, CV, curriculum vitae, personal skills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